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C7CB-BB36-4925-8CE2-3D95721B6EAD}" type="datetimeFigureOut">
              <a:rPr lang="ru-RU" smtClean="0"/>
              <a:t>27.02.2019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B716-1CDC-4269-A155-89FD82C8BD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155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C7CB-BB36-4925-8CE2-3D95721B6EAD}" type="datetimeFigureOut">
              <a:rPr lang="ru-RU" smtClean="0"/>
              <a:t>27.02.2019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B716-1CDC-4269-A155-89FD82C8BD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3536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C7CB-BB36-4925-8CE2-3D95721B6EAD}" type="datetimeFigureOut">
              <a:rPr lang="ru-RU" smtClean="0"/>
              <a:t>27.02.2019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B716-1CDC-4269-A155-89FD82C8BD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6140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C7CB-BB36-4925-8CE2-3D95721B6EAD}" type="datetimeFigureOut">
              <a:rPr lang="ru-RU" smtClean="0"/>
              <a:t>27.02.2019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B716-1CDC-4269-A155-89FD82C8BD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0396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C7CB-BB36-4925-8CE2-3D95721B6EAD}" type="datetimeFigureOut">
              <a:rPr lang="ru-RU" smtClean="0"/>
              <a:t>27.02.2019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B716-1CDC-4269-A155-89FD82C8BD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2064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C7CB-BB36-4925-8CE2-3D95721B6EAD}" type="datetimeFigureOut">
              <a:rPr lang="ru-RU" smtClean="0"/>
              <a:t>27.02.2019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B716-1CDC-4269-A155-89FD82C8BD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7839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C7CB-BB36-4925-8CE2-3D95721B6EAD}" type="datetimeFigureOut">
              <a:rPr lang="ru-RU" smtClean="0"/>
              <a:t>27.02.2019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B716-1CDC-4269-A155-89FD82C8BD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228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C7CB-BB36-4925-8CE2-3D95721B6EAD}" type="datetimeFigureOut">
              <a:rPr lang="ru-RU" smtClean="0"/>
              <a:t>27.02.2019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B716-1CDC-4269-A155-89FD82C8BD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37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C7CB-BB36-4925-8CE2-3D95721B6EAD}" type="datetimeFigureOut">
              <a:rPr lang="ru-RU" smtClean="0"/>
              <a:t>27.02.2019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B716-1CDC-4269-A155-89FD82C8BD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741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C7CB-BB36-4925-8CE2-3D95721B6EAD}" type="datetimeFigureOut">
              <a:rPr lang="ru-RU" smtClean="0"/>
              <a:t>27.02.2019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B716-1CDC-4269-A155-89FD82C8BD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0203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C7CB-BB36-4925-8CE2-3D95721B6EAD}" type="datetimeFigureOut">
              <a:rPr lang="ru-RU" smtClean="0"/>
              <a:t>27.02.2019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B716-1CDC-4269-A155-89FD82C8BD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4894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BC7CB-BB36-4925-8CE2-3D95721B6EAD}" type="datetimeFigureOut">
              <a:rPr lang="ru-RU" smtClean="0"/>
              <a:t>27.02.2019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DB716-1CDC-4269-A155-89FD82C8BD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28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08823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5300" b="1" dirty="0" smtClean="0">
                <a:solidFill>
                  <a:srgbClr val="002060"/>
                </a:solidFill>
                <a:latin typeface="Comic Sans MS" pitchFamily="66" charset="0"/>
              </a:rPr>
              <a:t>Проектная </a:t>
            </a:r>
            <a:r>
              <a:rPr lang="ru-RU" sz="5300" b="1" dirty="0">
                <a:solidFill>
                  <a:srgbClr val="002060"/>
                </a:solidFill>
                <a:latin typeface="Comic Sans MS" pitchFamily="66" charset="0"/>
              </a:rPr>
              <a:t>деятельность в 1 младшей группе на тему: </a:t>
            </a:r>
            <a:r>
              <a:rPr lang="ru-RU" sz="5300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53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5300" b="1" dirty="0" smtClean="0">
                <a:solidFill>
                  <a:srgbClr val="002060"/>
                </a:solidFill>
                <a:latin typeface="Comic Sans MS" pitchFamily="66" charset="0"/>
              </a:rPr>
              <a:t>«</a:t>
            </a:r>
            <a:r>
              <a:rPr lang="ru-RU" sz="5300" b="1" dirty="0">
                <a:solidFill>
                  <a:srgbClr val="002060"/>
                </a:solidFill>
                <a:latin typeface="Comic Sans MS" pitchFamily="66" charset="0"/>
              </a:rPr>
              <a:t>Водичка, водичка».</a:t>
            </a:r>
            <a:r>
              <a:rPr lang="ru-RU" sz="5300" dirty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5300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b="1" dirty="0">
                <a:solidFill>
                  <a:srgbClr val="002060"/>
                </a:solidFill>
              </a:rPr>
              <a:t> 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144016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Выполнила: </a:t>
            </a:r>
            <a:r>
              <a:rPr lang="ru-RU" dirty="0" err="1">
                <a:solidFill>
                  <a:srgbClr val="002060"/>
                </a:solidFill>
                <a:latin typeface="Comic Sans MS" pitchFamily="66" charset="0"/>
              </a:rPr>
              <a:t>И.А.Капустина</a:t>
            </a:r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, воспитатель 1 младшей группы.</a:t>
            </a:r>
          </a:p>
          <a:p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 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402460"/>
            <a:ext cx="2455540" cy="245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0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rgbClr val="002060"/>
                </a:solidFill>
                <a:latin typeface="Comic Sans MS" pitchFamily="66" charset="0"/>
              </a:rPr>
              <a:t>Рисование «Волшебный дождик»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38260"/>
            <a:ext cx="3104515" cy="414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807724"/>
            <a:ext cx="2909570" cy="3879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833442"/>
            <a:ext cx="2428875" cy="431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322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493" y="16676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latin typeface="Comic Sans MS" pitchFamily="66" charset="0"/>
              </a:rPr>
              <a:t/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НОД «Какая </a:t>
            </a:r>
            <a:r>
              <a:rPr lang="ru-RU" sz="2000" dirty="0">
                <a:latin typeface="Comic Sans MS" pitchFamily="66" charset="0"/>
              </a:rPr>
              <a:t>ты водичка»</a:t>
            </a:r>
            <a:br>
              <a:rPr lang="ru-RU" sz="2000" dirty="0">
                <a:latin typeface="Comic Sans MS" pitchFamily="66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85873"/>
            <a:ext cx="4104456" cy="5508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20688"/>
            <a:ext cx="4105275" cy="5473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483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>
                <a:solidFill>
                  <a:srgbClr val="002060"/>
                </a:solidFill>
                <a:latin typeface="Comic Sans MS" pitchFamily="66" charset="0"/>
              </a:rPr>
              <a:t>Уход за комнатными растениями.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>
              <a:latin typeface="Comic Sans MS" pitchFamily="66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4" y="1086073"/>
            <a:ext cx="3510161" cy="5160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20688"/>
            <a:ext cx="4036060" cy="5381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414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>
                <a:solidFill>
                  <a:srgbClr val="002060"/>
                </a:solidFill>
                <a:latin typeface="Comic Sans MS" pitchFamily="66" charset="0"/>
              </a:rPr>
              <a:t>«Во что превращаются снег и лёд?»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>
              <a:latin typeface="Comic Sans MS" pitchFamily="66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55041"/>
            <a:ext cx="2603500" cy="4629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50" y="959768"/>
            <a:ext cx="2628900" cy="467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981304"/>
            <a:ext cx="2609850" cy="4639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073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48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4800" dirty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4800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48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4800" dirty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4800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48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4800" dirty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4800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48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Спасибо за внимание!</a:t>
            </a:r>
            <a:r>
              <a:rPr lang="ru-RU" sz="4800" b="1" dirty="0">
                <a:latin typeface="Comic Sans MS" pitchFamily="66" charset="0"/>
              </a:rPr>
              <a:t/>
            </a:r>
            <a:br>
              <a:rPr lang="ru-RU" sz="4800" b="1" dirty="0">
                <a:latin typeface="Comic Sans MS" pitchFamily="66" charset="0"/>
              </a:rPr>
            </a:br>
            <a:r>
              <a:rPr lang="ru-RU" sz="4800" dirty="0">
                <a:latin typeface="Comic Sans MS" pitchFamily="66" charset="0"/>
              </a:rPr>
              <a:t/>
            </a:r>
            <a:br>
              <a:rPr lang="ru-RU" sz="4800" dirty="0">
                <a:latin typeface="Comic Sans MS" pitchFamily="66" charset="0"/>
              </a:rPr>
            </a:br>
            <a:endParaRPr lang="ru-RU" sz="4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02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624736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solidFill>
                  <a:srgbClr val="002060"/>
                </a:solidFill>
                <a:latin typeface="Comic Sans MS" pitchFamily="66" charset="0"/>
              </a:rPr>
              <a:t>Актуальность темы проекта:</a:t>
            </a:r>
            <a:br>
              <a:rPr lang="ru-RU" sz="22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Comic Sans MS" pitchFamily="66" charset="0"/>
              </a:rPr>
              <a:t>    Мир вокруг нас удивителен и разнообразен. Дети получают каждый день новые представления о живой и неживой природе. Задача взрослых – расширить кругозор детей, развивать их познавательную активность. Первое вещество, с которым знакомиться ребенок, это вода. Игры с водой один из самых приятных способов обучения. Но такие игры проводятся не каждый день.</a:t>
            </a:r>
            <a:br>
              <a:rPr lang="ru-RU" sz="22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Comic Sans MS" pitchFamily="66" charset="0"/>
              </a:rPr>
              <a:t>    Требования к программе дошкольного образования рекомендует проектную и экспериментальную деятельности. Конечно, по отношению к детям младшего дошкольного возраста проектная и экспериментальная деятельность во многом упрощена и носит игровой характер.</a:t>
            </a:r>
            <a:br>
              <a:rPr lang="ru-RU" sz="22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Comic Sans MS" pitchFamily="66" charset="0"/>
              </a:rPr>
              <a:t>   Экспериментирование - прямой путь к воспитанию не ординарных, смышленых детей.</a:t>
            </a:r>
            <a:br>
              <a:rPr lang="ru-RU" sz="22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Comic Sans MS" pitchFamily="66" charset="0"/>
              </a:rPr>
              <a:t>    Мы, воспитатели, совместно с родителями, в доступной и игровой форме знакомим детей со свойствами этого материала, о значении воды для человека, животных и растений. Поэтому я  считаю, важным научить, детей использовать в игре знания, полученные в ходе реализации данного проекта.</a:t>
            </a:r>
            <a:br>
              <a:rPr lang="ru-RU" sz="22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ru-RU" sz="20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68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3264"/>
            <a:ext cx="8229600" cy="6624736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22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ru-RU" sz="2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60648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Тип </a:t>
            </a:r>
            <a:r>
              <a:rPr lang="ru-RU" sz="3200" b="1" dirty="0">
                <a:solidFill>
                  <a:srgbClr val="002060"/>
                </a:solidFill>
                <a:latin typeface="Comic Sans MS" pitchFamily="66" charset="0"/>
              </a:rPr>
              <a:t>проекта:</a:t>
            </a:r>
            <a:r>
              <a:rPr lang="ru-RU" sz="3200" dirty="0">
                <a:solidFill>
                  <a:srgbClr val="002060"/>
                </a:solidFill>
                <a:latin typeface="Comic Sans MS" pitchFamily="66" charset="0"/>
              </a:rPr>
              <a:t> познавательно – </a:t>
            </a: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исследовательский, </a:t>
            </a:r>
            <a:r>
              <a:rPr lang="ru-RU" sz="3200" dirty="0">
                <a:solidFill>
                  <a:srgbClr val="002060"/>
                </a:solidFill>
                <a:latin typeface="Comic Sans MS" pitchFamily="66" charset="0"/>
              </a:rPr>
              <a:t>игровой</a:t>
            </a: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endParaRPr lang="ru-RU" sz="3200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Участники </a:t>
            </a:r>
            <a:r>
              <a:rPr lang="ru-RU" sz="3200" b="1" dirty="0">
                <a:solidFill>
                  <a:srgbClr val="002060"/>
                </a:solidFill>
                <a:latin typeface="Comic Sans MS" pitchFamily="66" charset="0"/>
              </a:rPr>
              <a:t>проекта:</a:t>
            </a:r>
            <a:r>
              <a:rPr lang="ru-RU" sz="3200" dirty="0">
                <a:solidFill>
                  <a:srgbClr val="002060"/>
                </a:solidFill>
                <a:latin typeface="Comic Sans MS" pitchFamily="66" charset="0"/>
              </a:rPr>
              <a:t> дети первой младшей группы, родители</a:t>
            </a:r>
          </a:p>
          <a:p>
            <a:r>
              <a:rPr lang="ru-RU" sz="3200" dirty="0">
                <a:solidFill>
                  <a:srgbClr val="002060"/>
                </a:solidFill>
                <a:latin typeface="Comic Sans MS" pitchFamily="66" charset="0"/>
              </a:rPr>
              <a:t>воспитанников, воспитатель</a:t>
            </a: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endParaRPr lang="ru-RU" sz="3200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Продолжительность </a:t>
            </a:r>
            <a:r>
              <a:rPr lang="ru-RU" sz="3200" b="1" dirty="0">
                <a:solidFill>
                  <a:srgbClr val="002060"/>
                </a:solidFill>
                <a:latin typeface="Comic Sans MS" pitchFamily="66" charset="0"/>
              </a:rPr>
              <a:t>проекта:</a:t>
            </a:r>
            <a:r>
              <a:rPr lang="ru-RU" sz="3200" dirty="0">
                <a:solidFill>
                  <a:srgbClr val="002060"/>
                </a:solidFill>
                <a:latin typeface="Comic Sans MS" pitchFamily="66" charset="0"/>
              </a:rPr>
              <a:t> краткосрочный (5 дней: 18.02-22.02)</a:t>
            </a:r>
          </a:p>
        </p:txBody>
      </p:sp>
    </p:spTree>
    <p:extLst>
      <p:ext uri="{BB962C8B-B14F-4D97-AF65-F5344CB8AC3E}">
        <p14:creationId xmlns:p14="http://schemas.microsoft.com/office/powerpoint/2010/main" val="321944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3264"/>
            <a:ext cx="8229600" cy="6624736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22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ru-RU" sz="2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60648"/>
            <a:ext cx="8568952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Цель </a:t>
            </a: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проекта:</a:t>
            </a:r>
            <a:endParaRPr lang="ru-RU" sz="2000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 Ознакомление детей со свойствами воды и со значением воды в жизни</a:t>
            </a:r>
          </a:p>
          <a:p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живых существ и человека;</a:t>
            </a:r>
          </a:p>
          <a:p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 Формирование наблюдательности у детей младшего дошкольного</a:t>
            </a:r>
          </a:p>
          <a:p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возраста через игры и экспериментирования с водой путем создания</a:t>
            </a:r>
          </a:p>
          <a:p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благоприятной обстановки.</a:t>
            </a:r>
          </a:p>
          <a:p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 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Задачи </a:t>
            </a: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проекта:</a:t>
            </a:r>
            <a:endParaRPr lang="ru-RU" sz="2000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- познакомить детей с водой, ее значением и свойствами;</a:t>
            </a:r>
          </a:p>
          <a:p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- развивать наблюдательность с помощью игр с водой;</a:t>
            </a:r>
          </a:p>
          <a:p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 -развивать познавательные способности детей в процессе совместной исследовательской деятельности, практических опытов с водой;</a:t>
            </a:r>
          </a:p>
          <a:p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- воспитывать бережное отношение к воде;</a:t>
            </a:r>
          </a:p>
          <a:p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-развивать коммуникативные способности, кругозор, логическое мышление у детей через совместное речевое творчество, чтение художественной литературы,  опыты;</a:t>
            </a:r>
          </a:p>
          <a:p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- воспитывать гуманное отношение к окружающему миру посредством чтения литературы, бесед;</a:t>
            </a:r>
          </a:p>
          <a:p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 -воспитывать у детей дружеские отношения и умения совместно работать в коллективе, побуждать обращаться к взрослым с вопросами;</a:t>
            </a:r>
          </a:p>
          <a:p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22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3264"/>
            <a:ext cx="8229600" cy="6624736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22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ru-RU" sz="2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60648"/>
            <a:ext cx="856895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Этапы реализации проекта:</a:t>
            </a:r>
            <a:endParaRPr lang="ru-RU" sz="2400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I этап - подготовительный (накопление знаний).</a:t>
            </a:r>
            <a:endParaRPr lang="ru-RU" sz="2400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 Изучение литературы по теме. Определение педагогами темы, целей и задач, содержание </a:t>
            </a: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проекта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, прогнозирование результата.</a:t>
            </a:r>
          </a:p>
          <a:p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Подбор иллюстраций, </a:t>
            </a:r>
            <a:r>
              <a:rPr lang="ru-RU" sz="2400" dirty="0" err="1">
                <a:solidFill>
                  <a:srgbClr val="002060"/>
                </a:solidFill>
                <a:latin typeface="Comic Sans MS" pitchFamily="66" charset="0"/>
              </a:rPr>
              <a:t>потешек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 , опытов и экспериментов и т.д.</a:t>
            </a:r>
          </a:p>
          <a:p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Консультация для родителей.</a:t>
            </a:r>
          </a:p>
          <a:p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Подбор наглядно – дидактического 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пособия, демонстрационный 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материал.</a:t>
            </a:r>
          </a:p>
          <a:p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Введение детей в игровую ситуацию («Для чего нужна вода»). </a:t>
            </a:r>
          </a:p>
          <a:p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Познакомить детей с водой.</a:t>
            </a:r>
          </a:p>
          <a:p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 II этап – основной 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(совместная деятельность детей, воспитателя, родителей)</a:t>
            </a:r>
          </a:p>
          <a:p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 III этап – заключительный 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(результат, подведение итогов, презентация проекта)</a:t>
            </a:r>
          </a:p>
          <a:p>
            <a:endParaRPr lang="ru-RU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78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3264"/>
            <a:ext cx="8229600" cy="6624736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22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ru-RU" sz="2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60648"/>
            <a:ext cx="8568952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Ожидаемые результаты по проекту:</a:t>
            </a:r>
            <a:endParaRPr lang="ru-RU" sz="2400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- у детей будут сформированы элементарные представления о воде, ее значении для человека, животных и растений;</a:t>
            </a:r>
          </a:p>
          <a:p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- дети узнают о свойствах воды (вода прозрачная, льется, без запаха, без вкуса) в процессе практических опытов с водой;</a:t>
            </a:r>
          </a:p>
          <a:p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-  у детей будут формироваться познавательные способности в процессе исследовательской деятельности, практических опытов с водой;</a:t>
            </a:r>
          </a:p>
          <a:p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 - активное сотрудничество педагога и детей;</a:t>
            </a:r>
          </a:p>
          <a:p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 - обогащение словарного запаса, развитие связной речи, памяти, коммуникативных навыков;</a:t>
            </a:r>
          </a:p>
          <a:p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 -реализованы потребности детей в продуктивных видах деятельности;</a:t>
            </a:r>
          </a:p>
          <a:p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- родители активно участвуют в образовательном процессе;</a:t>
            </a:r>
          </a:p>
          <a:p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 </a:t>
            </a:r>
          </a:p>
          <a:p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 </a:t>
            </a:r>
          </a:p>
          <a:p>
            <a:endParaRPr lang="ru-RU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61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Фото приложения к проекту</a:t>
            </a:r>
            <a:b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</a:b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927100"/>
            <a:ext cx="7670800" cy="500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335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702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>
                <a:latin typeface="Comic Sans MS" pitchFamily="66" charset="0"/>
              </a:rPr>
              <a:t>С.Р. «Купаем куклу</a:t>
            </a:r>
            <a:r>
              <a:rPr lang="ru-RU" sz="2200" dirty="0" smtClean="0">
                <a:latin typeface="Comic Sans MS" pitchFamily="66" charset="0"/>
              </a:rPr>
              <a:t>»</a:t>
            </a:r>
            <a:br>
              <a:rPr lang="ru-RU" sz="2200" dirty="0" smtClean="0">
                <a:latin typeface="Comic Sans MS" pitchFamily="66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 t="11699"/>
          <a:stretch/>
        </p:blipFill>
        <p:spPr bwMode="auto">
          <a:xfrm>
            <a:off x="467544" y="848526"/>
            <a:ext cx="3543300" cy="5097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" t="15064"/>
          <a:stretch/>
        </p:blipFill>
        <p:spPr bwMode="auto">
          <a:xfrm>
            <a:off x="4644008" y="620688"/>
            <a:ext cx="3528392" cy="5104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1792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16" y="40466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Закрашивание </a:t>
            </a:r>
            <a:r>
              <a:rPr lang="ru-RU" sz="2000" dirty="0">
                <a:solidFill>
                  <a:srgbClr val="002060"/>
                </a:solidFill>
                <a:latin typeface="Comic Sans MS" pitchFamily="66" charset="0"/>
              </a:rPr>
              <a:t>воды.</a:t>
            </a:r>
            <a:br>
              <a:rPr lang="ru-RU" sz="2000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49215"/>
            <a:ext cx="3743325" cy="4991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404664"/>
            <a:ext cx="3735705" cy="4981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538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246</Words>
  <Application>Microsoft Office PowerPoint</Application>
  <PresentationFormat>Экран 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Проектная деятельность в 1 младшей группе на тему:  «Водичка, водичка».     </vt:lpstr>
      <vt:lpstr>Актуальность темы проекта:     Мир вокруг нас удивителен и разнообразен. Дети получают каждый день новые представления о живой и неживой природе. Задача взрослых – расширить кругозор детей, развивать их познавательную активность. Первое вещество, с которым знакомиться ребенок, это вода. Игры с водой один из самых приятных способов обучения. Но такие игры проводятся не каждый день.     Требования к программе дошкольного образования рекомендует проектную и экспериментальную деятельности. Конечно, по отношению к детям младшего дошкольного возраста проектная и экспериментальная деятельность во многом упрощена и носит игровой характер.    Экспериментирование - прямой путь к воспитанию не ординарных, смышленых детей.     Мы, воспитатели, совместно с родителями, в доступной и игровой форме знакомим детей со свойствами этого материала, о значении воды для человека, животных и растений. Поэтому я  считаю, важным научить, детей использовать в игре знания, полученные в ходе реализации данного проекта.  </vt:lpstr>
      <vt:lpstr>  </vt:lpstr>
      <vt:lpstr>  </vt:lpstr>
      <vt:lpstr>  </vt:lpstr>
      <vt:lpstr>  </vt:lpstr>
      <vt:lpstr>Фото приложения к проекту </vt:lpstr>
      <vt:lpstr>С.Р. «Купаем куклу»  </vt:lpstr>
      <vt:lpstr> Закрашивание воды.   </vt:lpstr>
      <vt:lpstr>Рисование «Волшебный дождик» </vt:lpstr>
      <vt:lpstr> НОД «Какая ты водичка»  </vt:lpstr>
      <vt:lpstr>Уход за комнатными растениями. </vt:lpstr>
      <vt:lpstr>«Во что превращаются снег и лёд?»  </vt:lpstr>
      <vt:lpstr>       Спасибо за внимание! 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в 1 младшей группе на тему:  «Водичка, водичка».</dc:title>
  <dc:creator>Пользователь Windows</dc:creator>
  <cp:lastModifiedBy>Пользователь Windows</cp:lastModifiedBy>
  <cp:revision>6</cp:revision>
  <dcterms:created xsi:type="dcterms:W3CDTF">2019-02-27T12:44:59Z</dcterms:created>
  <dcterms:modified xsi:type="dcterms:W3CDTF">2019-02-27T13:39:01Z</dcterms:modified>
</cp:coreProperties>
</file>